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267" autoAdjust="0"/>
  </p:normalViewPr>
  <p:slideViewPr>
    <p:cSldViewPr>
      <p:cViewPr varScale="1">
        <p:scale>
          <a:sx n="66" d="100"/>
          <a:sy n="66" d="100"/>
        </p:scale>
        <p:origin x="-15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F734CFA1-192D-47ED-8664-B5F0F30DC312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7F3C01-C59A-44D0-80EB-9D2CBE8FF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A6A31-D117-44DA-9563-BE2AB09EC6BB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B326B-5320-43F7-8B3D-AC4D6B377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DFA82-8A8E-4F71-B6A4-81C4051B983C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C03FC-2065-45CC-AE3F-E5FFA59AB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46BBE-BE27-458C-9B7A-01D3A95D9188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58866-DFF6-4C02-96DB-6E3C971C0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457E9-1C8B-4C2F-B3B0-2E060E171B19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C95AA-58F2-4477-BC92-E68787DF2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2963-EACA-47B0-86E7-4B1AC6512E17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A5977-DCC0-4491-BD8B-0EE4539F58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DDA88-34D3-4F8E-9A02-AAA9072AA529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CAAA35C-8819-4233-A2DC-E5CF31506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C09B2-5520-4CD3-A4F2-610870D07DC5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D83A8-427B-4FCA-A64A-BAC77DD87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62011-C106-49AE-AECC-BF6A6C53F262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7FCC5-E809-40E9-B849-639A5C1B4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CB2FAA4-4B61-4B84-8858-DA2DC54B8631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FD747DC-2060-45E8-B2F0-A8298BCC1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C6A72E6-B170-45BE-A852-B0B3130493E3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7C80125F-E48D-4829-8F87-FAB8E37DF4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E0D9FD4-9542-416F-82B2-A3BBF5700C92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B3440BB-7873-4AE6-B814-7DB15E20EC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819943" y="3867150"/>
            <a:ext cx="8062911" cy="1470026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Незвичайні діти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331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60350"/>
            <a:ext cx="28575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476250"/>
            <a:ext cx="29718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2627313" y="5445125"/>
            <a:ext cx="48974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b="1"/>
              <a:t>у  звичайній школі</a:t>
            </a:r>
            <a:endParaRPr lang="ru-RU" sz="3600" b="1"/>
          </a:p>
        </p:txBody>
      </p:sp>
      <p:pic>
        <p:nvPicPr>
          <p:cNvPr id="13317" name="Рисунок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4868863"/>
            <a:ext cx="20161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Рисунок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08850" y="4005263"/>
            <a:ext cx="165576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Рисунок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288" y="2565400"/>
            <a:ext cx="1817687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WordArt 9"/>
          <p:cNvSpPr>
            <a:spLocks noChangeArrowheads="1" noChangeShapeType="1" noTextEdit="1"/>
          </p:cNvSpPr>
          <p:nvPr/>
        </p:nvSpPr>
        <p:spPr bwMode="auto">
          <a:xfrm>
            <a:off x="2339975" y="1989138"/>
            <a:ext cx="6000750" cy="25717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"Діти з особливими освітніми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 потребами. Які вони?"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050" y="334169"/>
            <a:ext cx="8229600" cy="1399032"/>
          </a:xfrm>
        </p:spPr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Діти з особливими потребами: типологія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1900" b="1" smtClean="0"/>
              <a:t>Загальна назва «діти з особливими потребами» стосується всіх учнів, чиї освітні потреби виходять за межі загальноприйнятої норми. Вона охоплює дітей з особливостями психофізичного розвитку, обдарованих дітей та дітей із соціально вразливих груп (наприклад вихованців дитячих будинків тощо).</a:t>
            </a:r>
          </a:p>
          <a:p>
            <a:pPr marL="742950" lvl="1"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FF0066"/>
                </a:solidFill>
              </a:rPr>
              <a:t>Розрізняють такі обмеження дитячої життєдіяльності: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smtClean="0"/>
              <a:t>•   порушення слуху і мови (глухі, слабочуючі, логопати);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smtClean="0"/>
              <a:t>•   порушення зору (сліпі, слабозорі);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smtClean="0"/>
              <a:t>•   порушення інтелектуального розвитку (розумово відсталі, з затримкою психічного розвитку);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smtClean="0"/>
              <a:t>•   порушення опорно-рухового апарату;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smtClean="0"/>
              <a:t>•   комплексні порушення психофізичного розвитку (сліпоглухонімі, ДЦП, з розумовою відсталістю </a:t>
            </a:r>
            <a:endParaRPr lang="en-US" sz="1900" b="1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900" b="1" smtClean="0"/>
              <a:t>      </a:t>
            </a:r>
            <a:r>
              <a:rPr lang="ru-RU" sz="1900" b="1" smtClean="0"/>
              <a:t>тощо);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b="1" smtClean="0"/>
              <a:t>•   хронічні соматичні захворювання;</a:t>
            </a:r>
          </a:p>
          <a:p>
            <a:pPr eaLnBrk="1" hangingPunct="1">
              <a:lnSpc>
                <a:spcPct val="80000"/>
              </a:lnSpc>
            </a:pPr>
            <a:endParaRPr lang="ru-RU" sz="1900" b="1" smtClean="0"/>
          </a:p>
        </p:txBody>
      </p:sp>
      <p:pic>
        <p:nvPicPr>
          <p:cNvPr id="1433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5373688"/>
            <a:ext cx="2195512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34925"/>
            <a:ext cx="1754188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3227"/>
            <a:ext cx="9299376" cy="1437420"/>
          </a:xfrm>
        </p:spPr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Психолого-педагогічний супровід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557338"/>
            <a:ext cx="8445500" cy="4930775"/>
          </a:xfrm>
        </p:spPr>
        <p:txBody>
          <a:bodyPr>
            <a:normAutofit fontScale="92500" lnSpcReduction="2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Ознайомлення з особовою справою дитини, історією захворювання;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Бесіда з дитиною та її батьками;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Оцінка освітнього середовища щодо відповідності до потреб і можливостей дитини;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Вивчення індивідуальних особливостей та психічного розвитку дитини</a:t>
            </a:r>
            <a:r>
              <a:rPr lang="uk-UA" dirty="0" smtClean="0"/>
              <a:t>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Консультування на ПМПК;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Підбір рекомендованих програм, спеціалістів, підручників;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Співпраця педагогів, батьків, психолога;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Проведення </a:t>
            </a:r>
            <a:r>
              <a:rPr lang="uk-UA" sz="2000" dirty="0" err="1" smtClean="0"/>
              <a:t>психокорекційної</a:t>
            </a:r>
            <a:r>
              <a:rPr lang="uk-UA" sz="2000" dirty="0" smtClean="0"/>
              <a:t> роботи  з метою розвитку потенційних можливостей дитини та відповідного формування особистості;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Створення позитивного мікроклімату з боку учнів, їх батьків, працівників школи;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Сприяння соціальній інтеграції дитини: залучення в </a:t>
            </a:r>
          </a:p>
          <a:p>
            <a:pPr marL="64008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/>
              <a:t> </a:t>
            </a:r>
            <a:r>
              <a:rPr lang="uk-UA" sz="2000" dirty="0" smtClean="0"/>
              <a:t>     позакласну і позашкільну діяльність.</a:t>
            </a:r>
            <a:endParaRPr lang="ru-RU" sz="2000" dirty="0"/>
          </a:p>
        </p:txBody>
      </p:sp>
      <p:pic>
        <p:nvPicPr>
          <p:cNvPr id="1536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" y="30163"/>
            <a:ext cx="19002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6550" y="5027613"/>
            <a:ext cx="118745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0288" y="981075"/>
            <a:ext cx="1763712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Організація </a:t>
            </a:r>
            <a:r>
              <a:rPr lang="uk-UA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корекційно-педагогічної</a:t>
            </a: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роботи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0" y="1700213"/>
            <a:ext cx="8686800" cy="4754562"/>
          </a:xfrm>
        </p:spPr>
        <p:txBody>
          <a:bodyPr/>
          <a:lstStyle/>
          <a:p>
            <a:pPr marL="63500" indent="0" eaLnBrk="1" hangingPunct="1">
              <a:buFont typeface="Wingdings 2" pitchFamily="18" charset="2"/>
              <a:buNone/>
            </a:pPr>
            <a:r>
              <a:rPr lang="uk-UA" sz="2400" b="1" smtClean="0"/>
              <a:t>За  Л.С.Вигоцьким первинні порушення - біологічні ведуть до вторинних –</a:t>
            </a:r>
            <a:r>
              <a:rPr lang="uk-UA" sz="2400" b="1" smtClean="0">
                <a:latin typeface="Arial" charset="0"/>
              </a:rPr>
              <a:t> </a:t>
            </a:r>
            <a:r>
              <a:rPr lang="uk-UA" sz="2400" b="1" smtClean="0"/>
              <a:t>соціальних. Завдання корекційно-розвивальної роботи сприяти максимальному подоланню прогалин у розвитку дитини. </a:t>
            </a:r>
            <a:endParaRPr lang="uk-UA" sz="2400" b="1" smtClean="0">
              <a:latin typeface="Arial" charset="0"/>
            </a:endParaRPr>
          </a:p>
          <a:p>
            <a:pPr marL="63500" indent="0" eaLnBrk="1" hangingPunct="1">
              <a:buFont typeface="Wingdings 2" pitchFamily="18" charset="2"/>
              <a:buNone/>
            </a:pPr>
            <a:r>
              <a:rPr lang="uk-UA" sz="2400" b="1" smtClean="0">
                <a:solidFill>
                  <a:srgbClr val="FF0066"/>
                </a:solidFill>
              </a:rPr>
              <a:t>Етапи роботи:</a:t>
            </a:r>
            <a:endParaRPr lang="en-US" sz="2400" b="1" smtClean="0">
              <a:solidFill>
                <a:srgbClr val="FF0066"/>
              </a:solidFill>
            </a:endParaRPr>
          </a:p>
          <a:p>
            <a:pPr marL="63500" indent="0" eaLnBrk="1" hangingPunct="1"/>
            <a:r>
              <a:rPr lang="uk-UA" sz="2400" b="1" smtClean="0"/>
              <a:t>Вивчення дитини, оцінка потенційних можливостей;</a:t>
            </a:r>
          </a:p>
          <a:p>
            <a:pPr marL="63500" indent="0" eaLnBrk="1" hangingPunct="1"/>
            <a:r>
              <a:rPr lang="uk-UA" sz="2400" b="1" smtClean="0"/>
              <a:t>Побудова або підбір індивідуальної корекційно-розвивальної програми.</a:t>
            </a:r>
            <a:endParaRPr lang="ru-RU" sz="2400" b="1" smtClean="0"/>
          </a:p>
        </p:txBody>
      </p:sp>
      <p:pic>
        <p:nvPicPr>
          <p:cNvPr id="16387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"/>
            <a:ext cx="1365250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5673725"/>
            <a:ext cx="183515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Характерні проблеми «особливих» дітей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457200" y="2087563"/>
            <a:ext cx="8229600" cy="4510087"/>
          </a:xfrm>
        </p:spPr>
        <p:txBody>
          <a:bodyPr/>
          <a:lstStyle/>
          <a:p>
            <a:pPr eaLnBrk="1" hangingPunct="1"/>
            <a:r>
              <a:rPr lang="uk-UA" smtClean="0"/>
              <a:t>Діти з особливими потребами мають різні діагнози, але спільними проблемами для них є порушення в особистісній , емоційно-вольовій, пізнавальній, мовлен</a:t>
            </a:r>
            <a:r>
              <a:rPr lang="uk-UA" smtClean="0">
                <a:latin typeface="Arial" charset="0"/>
              </a:rPr>
              <a:t>нє</a:t>
            </a:r>
            <a:r>
              <a:rPr lang="uk-UA" smtClean="0"/>
              <a:t>вій, мотиваційній сферах, соціальна і часто, </a:t>
            </a:r>
            <a:endParaRPr lang="uk-UA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Arial" charset="0"/>
              </a:rPr>
              <a:t>    </a:t>
            </a:r>
            <a:r>
              <a:rPr lang="uk-UA" smtClean="0"/>
              <a:t>батьківська депривація.</a:t>
            </a:r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17411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3338"/>
            <a:ext cx="1547813" cy="212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Мета </a:t>
            </a:r>
            <a:r>
              <a:rPr lang="uk-UA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корекційно-розвивальної</a:t>
            </a: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роботи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/>
              <a:t>Розвиток усіх видів сприймання, особливо зорового і слухового, на базі яких розвиваються вищі психічні функції.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/>
              <a:t>Розвиток операцій мислення.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/>
              <a:t>Розвиток зв'язного мовлення, поповнення знань про оточуючий світ.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/>
              <a:t>Зміцнення працездатності, уміння зосереджувати увагу.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/>
              <a:t>Розвиток навчальної мотивації, віри у власні сили.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/>
              <a:t>Формування впевненості у собі, позитивного </a:t>
            </a:r>
            <a:r>
              <a:rPr lang="uk-UA" sz="2400" dirty="0" err="1" smtClean="0"/>
              <a:t>сомосприйняття</a:t>
            </a:r>
            <a:r>
              <a:rPr lang="uk-UA" sz="2400" dirty="0" smtClean="0"/>
              <a:t>, здатності до саморегуляції поведінки.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/>
              <a:t>Попередження емоційного дискомфорту.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pic>
        <p:nvPicPr>
          <p:cNvPr id="1843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5038" y="5465763"/>
            <a:ext cx="1858962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750" y="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61306"/>
          </a:xfrm>
        </p:spPr>
        <p:txBody>
          <a:bodyPr/>
          <a:lstStyle/>
          <a:p>
            <a:pPr marL="484632" indent="0" algn="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Загальна структура занять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62500" lnSpcReduction="2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•	</a:t>
            </a:r>
            <a:r>
              <a:rPr lang="ru-RU" dirty="0" err="1">
                <a:solidFill>
                  <a:srgbClr val="00B0F0"/>
                </a:solidFill>
              </a:rPr>
              <a:t>Вітання</a:t>
            </a:r>
            <a:endParaRPr lang="ru-RU" dirty="0">
              <a:solidFill>
                <a:srgbClr val="00B0F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•	</a:t>
            </a:r>
            <a:r>
              <a:rPr lang="ru-RU" dirty="0" err="1">
                <a:solidFill>
                  <a:srgbClr val="00B0F0"/>
                </a:solidFill>
              </a:rPr>
              <a:t>Розминка</a:t>
            </a:r>
            <a:r>
              <a:rPr lang="ru-RU" dirty="0">
                <a:solidFill>
                  <a:srgbClr val="00B0F0"/>
                </a:solidFill>
              </a:rPr>
              <a:t>. </a:t>
            </a:r>
            <a:r>
              <a:rPr lang="ru-RU" dirty="0" err="1"/>
              <a:t>Кожне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</a:t>
            </a:r>
            <a:r>
              <a:rPr lang="ru-RU" dirty="0" err="1"/>
              <a:t>розпочинається</a:t>
            </a:r>
            <a:r>
              <a:rPr lang="ru-RU" dirty="0"/>
              <a:t> з </a:t>
            </a:r>
            <a:r>
              <a:rPr lang="ru-RU" dirty="0" err="1"/>
              <a:t>аутотренінгу</a:t>
            </a:r>
            <a:r>
              <a:rPr lang="ru-RU" dirty="0"/>
              <a:t>-установки на </a:t>
            </a:r>
            <a:r>
              <a:rPr lang="ru-RU" dirty="0" err="1"/>
              <a:t>успіх</a:t>
            </a:r>
            <a:r>
              <a:rPr lang="ru-RU" dirty="0"/>
              <a:t> та роботу,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пальчикова</a:t>
            </a:r>
            <a:r>
              <a:rPr lang="ru-RU" dirty="0"/>
              <a:t> та </a:t>
            </a:r>
            <a:r>
              <a:rPr lang="ru-RU" dirty="0" err="1"/>
              <a:t>артикуляційна</a:t>
            </a:r>
            <a:r>
              <a:rPr lang="ru-RU" dirty="0"/>
              <a:t> </a:t>
            </a:r>
            <a:r>
              <a:rPr lang="ru-RU" dirty="0" err="1"/>
              <a:t>гімнастики</a:t>
            </a:r>
            <a:r>
              <a:rPr lang="ru-RU" dirty="0"/>
              <a:t>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•	</a:t>
            </a:r>
            <a:r>
              <a:rPr lang="ru-RU" dirty="0" err="1">
                <a:solidFill>
                  <a:srgbClr val="00B0F0"/>
                </a:solidFill>
              </a:rPr>
              <a:t>Основна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частина</a:t>
            </a:r>
            <a:r>
              <a:rPr lang="ru-RU" dirty="0">
                <a:solidFill>
                  <a:srgbClr val="00B0F0"/>
                </a:solidFill>
              </a:rPr>
              <a:t> .</a:t>
            </a:r>
            <a:r>
              <a:rPr lang="ru-RU" dirty="0"/>
              <a:t>Проводиться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казкотерапії</a:t>
            </a:r>
            <a:r>
              <a:rPr lang="ru-RU" dirty="0"/>
              <a:t>, </a:t>
            </a:r>
            <a:r>
              <a:rPr lang="ru-RU" dirty="0" err="1"/>
              <a:t>образотворчої</a:t>
            </a:r>
            <a:r>
              <a:rPr lang="ru-RU" dirty="0"/>
              <a:t> та </a:t>
            </a:r>
            <a:r>
              <a:rPr lang="ru-RU" dirty="0" err="1"/>
              <a:t>ігрової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, </a:t>
            </a:r>
            <a:r>
              <a:rPr lang="ru-RU" dirty="0" err="1"/>
              <a:t>вводяться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тренінгів</a:t>
            </a:r>
            <a:r>
              <a:rPr lang="ru-RU" dirty="0"/>
              <a:t>.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релаксаційні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 для </a:t>
            </a:r>
            <a:r>
              <a:rPr lang="ru-RU" dirty="0" err="1"/>
              <a:t>розслаблення</a:t>
            </a:r>
            <a:r>
              <a:rPr lang="ru-RU" dirty="0"/>
              <a:t>, </a:t>
            </a:r>
            <a:r>
              <a:rPr lang="ru-RU" dirty="0" err="1"/>
              <a:t>заспокоєння</a:t>
            </a:r>
            <a:r>
              <a:rPr lang="ru-RU" dirty="0"/>
              <a:t>, </a:t>
            </a:r>
            <a:r>
              <a:rPr lang="ru-RU" dirty="0" err="1"/>
              <a:t>психогімнастика</a:t>
            </a:r>
            <a:r>
              <a:rPr lang="ru-RU" dirty="0"/>
              <a:t>.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пісочної</a:t>
            </a:r>
            <a:r>
              <a:rPr lang="ru-RU" dirty="0"/>
              <a:t> </a:t>
            </a:r>
            <a:r>
              <a:rPr lang="ru-RU" dirty="0" err="1"/>
              <a:t>психотерапії</a:t>
            </a:r>
            <a:r>
              <a:rPr lang="ru-RU" dirty="0"/>
              <a:t>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•	</a:t>
            </a:r>
            <a:r>
              <a:rPr lang="ru-RU" dirty="0" err="1">
                <a:solidFill>
                  <a:srgbClr val="00B0F0"/>
                </a:solidFill>
              </a:rPr>
              <a:t>Рефлексія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заняття</a:t>
            </a:r>
            <a:r>
              <a:rPr lang="ru-RU" dirty="0">
                <a:solidFill>
                  <a:srgbClr val="00B0F0"/>
                </a:solidFill>
              </a:rPr>
              <a:t>. </a:t>
            </a:r>
            <a:r>
              <a:rPr lang="ru-RU" dirty="0"/>
              <a:t>(</a:t>
            </a:r>
            <a:r>
              <a:rPr lang="ru-RU" dirty="0" err="1"/>
              <a:t>Що</a:t>
            </a:r>
            <a:r>
              <a:rPr lang="ru-RU" dirty="0"/>
              <a:t> нового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довідався</a:t>
            </a:r>
            <a:r>
              <a:rPr lang="ru-RU" dirty="0"/>
              <a:t> на </a:t>
            </a:r>
            <a:r>
              <a:rPr lang="ru-RU" dirty="0" err="1"/>
              <a:t>занятті</a:t>
            </a:r>
            <a:r>
              <a:rPr lang="ru-RU" dirty="0"/>
              <a:t>? </a:t>
            </a:r>
            <a:r>
              <a:rPr lang="ru-RU" dirty="0" err="1"/>
              <a:t>Що</a:t>
            </a:r>
            <a:r>
              <a:rPr lang="ru-RU" dirty="0"/>
              <a:t> особливо </a:t>
            </a:r>
            <a:r>
              <a:rPr lang="ru-RU" dirty="0" err="1"/>
              <a:t>сподобалось</a:t>
            </a:r>
            <a:r>
              <a:rPr lang="ru-RU" dirty="0"/>
              <a:t>? )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•	</a:t>
            </a:r>
            <a:r>
              <a:rPr lang="ru-RU" dirty="0" err="1">
                <a:solidFill>
                  <a:srgbClr val="00B0F0"/>
                </a:solidFill>
              </a:rPr>
              <a:t>Прощання</a:t>
            </a:r>
            <a:r>
              <a:rPr lang="ru-RU" dirty="0">
                <a:solidFill>
                  <a:srgbClr val="00B0F0"/>
                </a:solidFill>
              </a:rPr>
              <a:t>. </a:t>
            </a:r>
            <a:r>
              <a:rPr lang="ru-RU" dirty="0"/>
              <a:t>(</a:t>
            </a:r>
            <a:r>
              <a:rPr lang="ru-RU" dirty="0" err="1"/>
              <a:t>Ігри</a:t>
            </a:r>
            <a:r>
              <a:rPr lang="ru-RU" dirty="0"/>
              <a:t>: «</a:t>
            </a:r>
            <a:r>
              <a:rPr lang="ru-RU" dirty="0" err="1"/>
              <a:t>Добрі</a:t>
            </a:r>
            <a:r>
              <a:rPr lang="ru-RU" dirty="0"/>
              <a:t> </a:t>
            </a:r>
            <a:r>
              <a:rPr lang="ru-RU" dirty="0" err="1"/>
              <a:t>побажання</a:t>
            </a:r>
            <a:r>
              <a:rPr lang="ru-RU" dirty="0"/>
              <a:t>», «Придумай </a:t>
            </a:r>
            <a:r>
              <a:rPr lang="ru-RU" dirty="0" err="1"/>
              <a:t>подарунок</a:t>
            </a:r>
            <a:r>
              <a:rPr lang="ru-RU" dirty="0"/>
              <a:t>» </a:t>
            </a:r>
            <a:r>
              <a:rPr lang="ru-RU" dirty="0" smtClean="0"/>
              <a:t>…).</a:t>
            </a:r>
            <a:endParaRPr lang="ru-RU" dirty="0"/>
          </a:p>
          <a:p>
            <a:pPr marL="64008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занять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яскравий</a:t>
            </a:r>
            <a:r>
              <a:rPr lang="ru-RU" dirty="0"/>
              <a:t> </a:t>
            </a:r>
            <a:r>
              <a:rPr lang="ru-RU" dirty="0" err="1" smtClean="0"/>
              <a:t>наочний</a:t>
            </a:r>
            <a:r>
              <a:rPr lang="ru-RU" dirty="0" smtClean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 </a:t>
            </a:r>
            <a:r>
              <a:rPr lang="ru-RU" dirty="0" err="1"/>
              <a:t>Можливе</a:t>
            </a:r>
            <a:r>
              <a:rPr lang="ru-RU"/>
              <a:t> </a:t>
            </a:r>
            <a:r>
              <a:rPr lang="ru-RU" smtClean="0"/>
              <a:t>             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/>
              <a:t>аромотерапії</a:t>
            </a:r>
            <a:r>
              <a:rPr lang="ru-RU" dirty="0"/>
              <a:t>, </a:t>
            </a:r>
            <a:r>
              <a:rPr lang="ru-RU" dirty="0" err="1"/>
              <a:t>музикотерапії</a:t>
            </a:r>
            <a:r>
              <a:rPr lang="ru-RU" dirty="0"/>
              <a:t>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pic>
        <p:nvPicPr>
          <p:cNvPr id="19459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5726113"/>
            <a:ext cx="14763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5811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Запорука успіху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marL="6350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2200" smtClean="0"/>
              <a:t>  Для досягнення успіху у навчанні дітей з особливостями психофізичного розвитку доцільно враховувати:</a:t>
            </a:r>
          </a:p>
          <a:p>
            <a:pPr marL="63500" indent="0" eaLnBrk="1" hangingPunct="1">
              <a:lnSpc>
                <a:spcPct val="80000"/>
              </a:lnSpc>
            </a:pPr>
            <a:r>
              <a:rPr lang="uk-UA" sz="2200" smtClean="0"/>
              <a:t>Психологічні особливості дитини;</a:t>
            </a:r>
          </a:p>
          <a:p>
            <a:pPr marL="63500" indent="0" eaLnBrk="1" hangingPunct="1">
              <a:lnSpc>
                <a:spcPct val="80000"/>
              </a:lnSpc>
            </a:pPr>
            <a:r>
              <a:rPr lang="uk-UA" sz="2200" smtClean="0"/>
              <a:t>Час, протягом якого дитина може концентрувати увагу (5-7хв., 15хв.);</a:t>
            </a:r>
          </a:p>
          <a:p>
            <a:pPr marL="63500" indent="0" eaLnBrk="1" hangingPunct="1">
              <a:lnSpc>
                <a:spcPct val="80000"/>
              </a:lnSpc>
            </a:pPr>
            <a:r>
              <a:rPr lang="uk-UA" sz="2200" smtClean="0"/>
              <a:t>Зручність;</a:t>
            </a:r>
          </a:p>
          <a:p>
            <a:pPr marL="63500" indent="0" eaLnBrk="1" hangingPunct="1">
              <a:lnSpc>
                <a:spcPct val="80000"/>
              </a:lnSpc>
            </a:pPr>
            <a:r>
              <a:rPr lang="uk-UA" sz="2200" smtClean="0"/>
              <a:t>Відволікання;</a:t>
            </a:r>
          </a:p>
          <a:p>
            <a:pPr marL="63500" indent="0" eaLnBrk="1" hangingPunct="1">
              <a:lnSpc>
                <a:spcPct val="80000"/>
              </a:lnSpc>
            </a:pPr>
            <a:r>
              <a:rPr lang="uk-UA" sz="2200" smtClean="0"/>
              <a:t>Рівень шуму;</a:t>
            </a:r>
          </a:p>
          <a:p>
            <a:pPr marL="63500" indent="0" eaLnBrk="1" hangingPunct="1">
              <a:lnSpc>
                <a:spcPct val="80000"/>
              </a:lnSpc>
            </a:pPr>
            <a:r>
              <a:rPr lang="uk-UA" sz="2200" smtClean="0"/>
              <a:t>Підбір матеріалів,наочності;</a:t>
            </a:r>
          </a:p>
          <a:p>
            <a:pPr marL="63500" indent="0" eaLnBrk="1" hangingPunct="1">
              <a:lnSpc>
                <a:spcPct val="80000"/>
              </a:lnSpc>
            </a:pPr>
            <a:r>
              <a:rPr lang="uk-UA" sz="2200" smtClean="0"/>
              <a:t>Створення сприятливої атмосфери.</a:t>
            </a:r>
          </a:p>
          <a:p>
            <a:pPr marL="6350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2200" smtClean="0">
                <a:solidFill>
                  <a:srgbClr val="002060"/>
                </a:solidFill>
              </a:rPr>
              <a:t>  </a:t>
            </a:r>
            <a:r>
              <a:rPr lang="uk-UA" sz="2200" b="1" smtClean="0">
                <a:solidFill>
                  <a:srgbClr val="002060"/>
                </a:solidFill>
              </a:rPr>
              <a:t>Ефективність роботи значною мірою залежить від скоординованості впливів усіх членів команди: керівника закладу, педагогів, психолога, соціального педагога, логопеда, лікарів, батьків.</a:t>
            </a:r>
            <a:endParaRPr lang="ru-RU" sz="2200" b="1" smtClean="0">
              <a:solidFill>
                <a:srgbClr val="002060"/>
              </a:solidFill>
            </a:endParaRPr>
          </a:p>
        </p:txBody>
      </p:sp>
      <p:pic>
        <p:nvPicPr>
          <p:cNvPr id="20483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175"/>
            <a:ext cx="237013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3187700"/>
            <a:ext cx="2532063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indent="0"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Джерела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1506" name="Объект 6"/>
          <p:cNvSpPr>
            <a:spLocks noGrp="1"/>
          </p:cNvSpPr>
          <p:nvPr>
            <p:ph sz="half" idx="1"/>
          </p:nvPr>
        </p:nvSpPr>
        <p:spPr>
          <a:xfrm>
            <a:off x="179388" y="1804988"/>
            <a:ext cx="4038600" cy="4525962"/>
          </a:xfrm>
        </p:spPr>
        <p:txBody>
          <a:bodyPr/>
          <a:lstStyle/>
          <a:p>
            <a:pPr eaLnBrk="1" hangingPunct="1"/>
            <a:r>
              <a:rPr lang="uk-UA" sz="1600" smtClean="0"/>
              <a:t>Методичне забезпечення діяльності педагогічних працівників дошкільних та загальноосвітніх навчальних закладів щодо роботи  з дітьми, які мають особливості  психофізичного розвитку: Науково-методичний посібник/ Укладачі: О.В.Чубарук, Л.А.Пєтушеова,О,В.Татаринцев/ За ред. Н.І.Клокар, О.В. Чубарук.- Біла Церква: КОІПОПК, 2006,-124с.</a:t>
            </a:r>
          </a:p>
          <a:p>
            <a:pPr eaLnBrk="1" hangingPunct="1"/>
            <a:r>
              <a:rPr lang="uk-UA" sz="1600" smtClean="0"/>
              <a:t>Незвичайні діти у звичайній школі. Спецвипуск//Завуч. журн. -2009-№19</a:t>
            </a:r>
            <a:endParaRPr lang="ru-RU" sz="1600" smtClean="0"/>
          </a:p>
        </p:txBody>
      </p:sp>
      <p:pic>
        <p:nvPicPr>
          <p:cNvPr id="21507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5713" y="3141663"/>
            <a:ext cx="2473325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950" y="188913"/>
            <a:ext cx="16160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530</TotalTime>
  <Words>436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Century Gothic</vt:lpstr>
      <vt:lpstr>Wingdings 2</vt:lpstr>
      <vt:lpstr>Verdana</vt:lpstr>
      <vt:lpstr>Calibri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Незвичайні діти</dc:title>
  <dc:creator>admin</dc:creator>
  <cp:lastModifiedBy>Admin</cp:lastModifiedBy>
  <cp:revision>59</cp:revision>
  <dcterms:created xsi:type="dcterms:W3CDTF">2013-03-11T12:00:05Z</dcterms:created>
  <dcterms:modified xsi:type="dcterms:W3CDTF">2013-11-25T07:26:26Z</dcterms:modified>
</cp:coreProperties>
</file>